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7092" autoAdjust="0"/>
  </p:normalViewPr>
  <p:slideViewPr>
    <p:cSldViewPr snapToGrid="0">
      <p:cViewPr varScale="1">
        <p:scale>
          <a:sx n="39" d="100"/>
          <a:sy n="39" d="100"/>
        </p:scale>
        <p:origin x="1518" y="42"/>
      </p:cViewPr>
      <p:guideLst/>
    </p:cSldViewPr>
  </p:slideViewPr>
  <p:notesTextViewPr>
    <p:cViewPr>
      <p:scale>
        <a:sx n="1" d="1"/>
        <a:sy n="1" d="1"/>
      </p:scale>
      <p:origin x="0" y="0"/>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77554" cy="458788"/>
          </a:xfrm>
          <a:prstGeom prst="rect">
            <a:avLst/>
          </a:prstGeom>
        </p:spPr>
        <p:txBody>
          <a:bodyPr vert="horz" lIns="91440" tIns="45720" rIns="91440" bIns="45720" rtlCol="0"/>
          <a:lstStyle>
            <a:lvl1pPr algn="l">
              <a:defRPr sz="1200"/>
            </a:lvl1pPr>
          </a:lstStyle>
          <a:p>
            <a:r>
              <a:rPr lang="en-US" sz="1800" dirty="0" smtClean="0">
                <a:latin typeface="Algerian" panose="04020705040A02060702" pitchFamily="82" charset="0"/>
              </a:rPr>
              <a:t>What Did Paul “See” While Blind?</a:t>
            </a:r>
            <a:endParaRPr lang="en-US" sz="1800" dirty="0">
              <a:latin typeface="Algerian" panose="04020705040A02060702" pitchFamily="82" charset="0"/>
            </a:endParaRPr>
          </a:p>
        </p:txBody>
      </p:sp>
      <p:sp>
        <p:nvSpPr>
          <p:cNvPr id="3" name="Date Placeholder 2"/>
          <p:cNvSpPr>
            <a:spLocks noGrp="1"/>
          </p:cNvSpPr>
          <p:nvPr>
            <p:ph type="dt" sz="quarter" idx="1"/>
          </p:nvPr>
        </p:nvSpPr>
        <p:spPr>
          <a:xfrm>
            <a:off x="4607859" y="0"/>
            <a:ext cx="2248554" cy="458788"/>
          </a:xfrm>
          <a:prstGeom prst="rect">
            <a:avLst/>
          </a:prstGeom>
        </p:spPr>
        <p:txBody>
          <a:bodyPr vert="horz" lIns="91440" tIns="45720" rIns="91440" bIns="45720" rtlCol="0"/>
          <a:lstStyle>
            <a:lvl1pPr algn="r">
              <a:defRPr sz="1200"/>
            </a:lvl1pPr>
          </a:lstStyle>
          <a:p>
            <a:r>
              <a:rPr lang="en-US" dirty="0" smtClean="0"/>
              <a:t>October 18, 2015 AM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1706410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F840A-9793-4004-B043-29D79141E3A5}" type="datetimeFigureOut">
              <a:rPr lang="en-US" smtClean="0"/>
              <a:t>10/16/2015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6310C5-5093-41C4-87D9-B001BDAB2530}" type="slidenum">
              <a:rPr lang="en-US" smtClean="0"/>
              <a:t>‹#›</a:t>
            </a:fld>
            <a:endParaRPr lang="en-US"/>
          </a:p>
        </p:txBody>
      </p:sp>
    </p:spTree>
    <p:extLst>
      <p:ext uri="{BB962C8B-B14F-4D97-AF65-F5344CB8AC3E}">
        <p14:creationId xmlns:p14="http://schemas.microsoft.com/office/powerpoint/2010/main" val="711118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What Did Saul "See" While Blind? (Acts 9:9)</a:t>
            </a:r>
            <a:br>
              <a:rPr lang="en-US" sz="1200" kern="1200" dirty="0" smtClean="0">
                <a:solidFill>
                  <a:schemeClr val="tx1"/>
                </a:solidFill>
                <a:latin typeface="+mn-lt"/>
                <a:ea typeface="+mn-ea"/>
                <a:cs typeface="+mn-cs"/>
              </a:rPr>
            </a:br>
            <a:endParaRPr lang="en-US" dirty="0" smtClean="0"/>
          </a:p>
          <a:p>
            <a:r>
              <a:rPr lang="en-US" sz="1200" i="1" kern="1200" dirty="0" smtClean="0">
                <a:solidFill>
                  <a:schemeClr val="tx1"/>
                </a:solidFill>
                <a:effectLst/>
                <a:latin typeface="+mn-lt"/>
                <a:ea typeface="+mn-ea"/>
                <a:cs typeface="+mn-cs"/>
              </a:rPr>
              <a:t>And he was three days without sight, and neither ate nor drank.  (Acts 9:9)</a:t>
            </a:r>
            <a:endParaRPr lang="en-US" dirty="0" smtClean="0">
              <a:effectLst/>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6310C5-5093-41C4-87D9-B001BDAB2530}" type="slidenum">
              <a:rPr lang="en-US" smtClean="0"/>
              <a:t>1</a:t>
            </a:fld>
            <a:endParaRPr lang="en-US"/>
          </a:p>
        </p:txBody>
      </p:sp>
    </p:spTree>
    <p:extLst>
      <p:ext uri="{BB962C8B-B14F-4D97-AF65-F5344CB8AC3E}">
        <p14:creationId xmlns:p14="http://schemas.microsoft.com/office/powerpoint/2010/main" val="1389589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b="1" kern="1200" dirty="0" smtClean="0">
                <a:solidFill>
                  <a:schemeClr val="tx1"/>
                </a:solidFill>
                <a:effectLst/>
                <a:latin typeface="+mn-lt"/>
                <a:ea typeface="+mn-ea"/>
                <a:cs typeface="+mn-cs"/>
              </a:rPr>
              <a:t>Though sincere in his beliefs (Acts 26:9), he was “sincerely” wrong!</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Paul,</a:t>
            </a:r>
            <a:r>
              <a:rPr lang="en-US" sz="1200" kern="1200" baseline="0" dirty="0" smtClean="0">
                <a:solidFill>
                  <a:schemeClr val="tx1"/>
                </a:solidFill>
                <a:effectLst/>
                <a:latin typeface="+mn-lt"/>
                <a:ea typeface="+mn-ea"/>
                <a:cs typeface="+mn-cs"/>
              </a:rPr>
              <a:t> relating his life as a persecutor to King Agrippa, before recounting the Lord’s appearance on the road to Damascus…</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(Acts 26:9-11), </a:t>
            </a:r>
            <a:r>
              <a:rPr lang="en-US" sz="1200" i="1" kern="1200" dirty="0" smtClean="0">
                <a:solidFill>
                  <a:schemeClr val="tx1"/>
                </a:solidFill>
                <a:effectLst/>
                <a:latin typeface="+mn-lt"/>
                <a:ea typeface="+mn-ea"/>
                <a:cs typeface="+mn-cs"/>
              </a:rPr>
              <a:t>"</a:t>
            </a:r>
            <a:r>
              <a:rPr lang="en-US" sz="1200" i="1" u="sng" kern="1200" dirty="0" smtClean="0">
                <a:solidFill>
                  <a:schemeClr val="tx1"/>
                </a:solidFill>
                <a:effectLst/>
                <a:latin typeface="+mn-lt"/>
                <a:ea typeface="+mn-ea"/>
                <a:cs typeface="+mn-cs"/>
              </a:rPr>
              <a:t>Indeed, I myself thought I must do many things contrary to the name of Jesus of Nazareth</a:t>
            </a:r>
            <a:r>
              <a:rPr lang="en-US" sz="1200" i="1" kern="1200" dirty="0" smtClean="0">
                <a:solidFill>
                  <a:schemeClr val="tx1"/>
                </a:solidFill>
                <a:effectLst/>
                <a:latin typeface="+mn-lt"/>
                <a:ea typeface="+mn-ea"/>
                <a:cs typeface="+mn-cs"/>
              </a:rPr>
              <a:t>. </a:t>
            </a:r>
            <a:r>
              <a:rPr lang="en-US" sz="1200" i="1" kern="1200" baseline="30000" dirty="0" smtClean="0">
                <a:solidFill>
                  <a:schemeClr val="tx1"/>
                </a:solidFill>
                <a:effectLst/>
                <a:latin typeface="+mn-lt"/>
                <a:ea typeface="+mn-ea"/>
                <a:cs typeface="+mn-cs"/>
              </a:rPr>
              <a:t>10</a:t>
            </a:r>
            <a:r>
              <a:rPr lang="en-US" sz="1200" i="1" kern="1200" dirty="0" smtClean="0">
                <a:solidFill>
                  <a:schemeClr val="tx1"/>
                </a:solidFill>
                <a:effectLst/>
                <a:latin typeface="+mn-lt"/>
                <a:ea typeface="+mn-ea"/>
                <a:cs typeface="+mn-cs"/>
              </a:rPr>
              <a:t> This I also did in Jerusalem, and many of the saints I shut up in prison, having received authority from the chief priests; and when they were put to death, I cast my vote against them. </a:t>
            </a:r>
            <a:r>
              <a:rPr lang="en-US" sz="1200" i="1" kern="1200" baseline="30000" dirty="0" smtClean="0">
                <a:solidFill>
                  <a:schemeClr val="tx1"/>
                </a:solidFill>
                <a:effectLst/>
                <a:latin typeface="+mn-lt"/>
                <a:ea typeface="+mn-ea"/>
                <a:cs typeface="+mn-cs"/>
              </a:rPr>
              <a:t>11</a:t>
            </a:r>
            <a:r>
              <a:rPr lang="en-US" sz="1200" i="1" kern="1200" dirty="0" smtClean="0">
                <a:solidFill>
                  <a:schemeClr val="tx1"/>
                </a:solidFill>
                <a:effectLst/>
                <a:latin typeface="+mn-lt"/>
                <a:ea typeface="+mn-ea"/>
                <a:cs typeface="+mn-cs"/>
              </a:rPr>
              <a:t> And I punished them often in every synagogue and compelled them to blaspheme; and being exceedingly enraged against them, I persecuted them even to foreign cities.</a:t>
            </a:r>
          </a:p>
        </p:txBody>
      </p:sp>
      <p:sp>
        <p:nvSpPr>
          <p:cNvPr id="4" name="Slide Number Placeholder 3"/>
          <p:cNvSpPr>
            <a:spLocks noGrp="1"/>
          </p:cNvSpPr>
          <p:nvPr>
            <p:ph type="sldNum" sz="quarter" idx="10"/>
          </p:nvPr>
        </p:nvSpPr>
        <p:spPr/>
        <p:txBody>
          <a:bodyPr/>
          <a:lstStyle/>
          <a:p>
            <a:fld id="{2F6310C5-5093-41C4-87D9-B001BDAB2530}" type="slidenum">
              <a:rPr lang="en-US" smtClean="0"/>
              <a:t>2</a:t>
            </a:fld>
            <a:endParaRPr lang="en-US"/>
          </a:p>
        </p:txBody>
      </p:sp>
    </p:spTree>
    <p:extLst>
      <p:ext uri="{BB962C8B-B14F-4D97-AF65-F5344CB8AC3E}">
        <p14:creationId xmlns:p14="http://schemas.microsoft.com/office/powerpoint/2010/main" val="2781795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 Certain things are a “must” with God (Acts 9:6).  It is not left up to man to choose his own “path” to Heaven!  (Matthew 7:13-14)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(Acts 9:6), </a:t>
            </a:r>
            <a:r>
              <a:rPr lang="en-US" sz="1200" i="1" kern="1200" dirty="0" smtClean="0">
                <a:solidFill>
                  <a:schemeClr val="tx1"/>
                </a:solidFill>
                <a:effectLst/>
                <a:latin typeface="+mn-lt"/>
                <a:ea typeface="+mn-ea"/>
                <a:cs typeface="+mn-cs"/>
              </a:rPr>
              <a:t>“So he, trembling and astonished, said, "Lord, what do You want me to do?“ Then the Lord said to him, " Arise and go into the city, and you will be told what you must do.“</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(Matthew 7:13-14), </a:t>
            </a:r>
            <a:r>
              <a:rPr lang="en-US" sz="1200" i="1" kern="1200" dirty="0" smtClean="0">
                <a:solidFill>
                  <a:schemeClr val="tx1"/>
                </a:solidFill>
                <a:effectLst/>
                <a:latin typeface="+mn-lt"/>
                <a:ea typeface="+mn-ea"/>
                <a:cs typeface="+mn-cs"/>
              </a:rPr>
              <a:t>“Enter by the narrow gate; for wide is the gate and broad is the way that leads to destruction, and there are many who go in by it. </a:t>
            </a:r>
            <a:r>
              <a:rPr lang="en-US" sz="1200" i="1" kern="1200" baseline="30000" dirty="0" smtClean="0">
                <a:solidFill>
                  <a:schemeClr val="tx1"/>
                </a:solidFill>
                <a:effectLst/>
                <a:latin typeface="+mn-lt"/>
                <a:ea typeface="+mn-ea"/>
                <a:cs typeface="+mn-cs"/>
              </a:rPr>
              <a:t>14</a:t>
            </a:r>
            <a:r>
              <a:rPr lang="en-US" sz="1200" i="1" kern="1200" dirty="0" smtClean="0">
                <a:solidFill>
                  <a:schemeClr val="tx1"/>
                </a:solidFill>
                <a:effectLst/>
                <a:latin typeface="+mn-lt"/>
                <a:ea typeface="+mn-ea"/>
                <a:cs typeface="+mn-cs"/>
              </a:rPr>
              <a:t> Because narrow is the gate and difficult is the way which leads to life, and there are few who find it.</a:t>
            </a:r>
            <a:r>
              <a:rPr lang="en-US" sz="120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2F6310C5-5093-41C4-87D9-B001BDAB2530}" type="slidenum">
              <a:rPr lang="en-US" smtClean="0"/>
              <a:t>3</a:t>
            </a:fld>
            <a:endParaRPr lang="en-US"/>
          </a:p>
        </p:txBody>
      </p:sp>
    </p:spTree>
    <p:extLst>
      <p:ext uri="{BB962C8B-B14F-4D97-AF65-F5344CB8AC3E}">
        <p14:creationId xmlns:p14="http://schemas.microsoft.com/office/powerpoint/2010/main" val="143831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3) His faith alone in Christ was not enough to save him.  He needed to be baptized in order to be saved (Acts 22:16).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(Acts 22:16), </a:t>
            </a:r>
            <a:r>
              <a:rPr lang="en-US" sz="1200" i="1" kern="1200" dirty="0" smtClean="0">
                <a:solidFill>
                  <a:schemeClr val="tx1"/>
                </a:solidFill>
                <a:effectLst/>
                <a:latin typeface="+mn-lt"/>
                <a:ea typeface="+mn-ea"/>
                <a:cs typeface="+mn-cs"/>
              </a:rPr>
              <a:t>“And now why are you waiting? Arise and be baptized, and wash away your sins, calling on the name of the Lord. '</a:t>
            </a:r>
            <a:endParaRPr lang="en-US" i="1" dirty="0"/>
          </a:p>
        </p:txBody>
      </p:sp>
      <p:sp>
        <p:nvSpPr>
          <p:cNvPr id="4" name="Slide Number Placeholder 3"/>
          <p:cNvSpPr>
            <a:spLocks noGrp="1"/>
          </p:cNvSpPr>
          <p:nvPr>
            <p:ph type="sldNum" sz="quarter" idx="10"/>
          </p:nvPr>
        </p:nvSpPr>
        <p:spPr/>
        <p:txBody>
          <a:bodyPr/>
          <a:lstStyle/>
          <a:p>
            <a:fld id="{2F6310C5-5093-41C4-87D9-B001BDAB2530}" type="slidenum">
              <a:rPr lang="en-US" smtClean="0"/>
              <a:t>4</a:t>
            </a:fld>
            <a:endParaRPr lang="en-US"/>
          </a:p>
        </p:txBody>
      </p:sp>
    </p:spTree>
    <p:extLst>
      <p:ext uri="{BB962C8B-B14F-4D97-AF65-F5344CB8AC3E}">
        <p14:creationId xmlns:p14="http://schemas.microsoft.com/office/powerpoint/2010/main" val="2829287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4) You cannot separate Christ from His church, for when you fight against the church of Christ, you fight against Christ (Acts 8:1, 3, 9:2, 4-5).</a:t>
            </a:r>
            <a:endParaRPr lang="en-US" b="1" dirty="0" smtClean="0">
              <a:effectLst/>
            </a:endParaRPr>
          </a:p>
          <a:p>
            <a:endParaRPr lang="en-US" dirty="0" smtClean="0">
              <a:effectLst/>
            </a:endParaRPr>
          </a:p>
          <a:p>
            <a:r>
              <a:rPr lang="en-US" b="1" dirty="0" smtClean="0">
                <a:effectLst/>
              </a:rPr>
              <a:t>(Acts 8:1), </a:t>
            </a:r>
            <a:r>
              <a:rPr lang="en-US" dirty="0" smtClean="0">
                <a:effectLst/>
              </a:rPr>
              <a:t>“</a:t>
            </a:r>
            <a:r>
              <a:rPr lang="en-US" i="1" dirty="0" smtClean="0">
                <a:effectLst/>
              </a:rPr>
              <a:t>Now Saul was consenting to his death.  At that time </a:t>
            </a:r>
            <a:r>
              <a:rPr lang="en-US" i="1" u="sng" dirty="0" smtClean="0">
                <a:effectLst/>
              </a:rPr>
              <a:t>a great persecution arose against the church </a:t>
            </a:r>
            <a:r>
              <a:rPr lang="en-US" i="1" dirty="0" smtClean="0">
                <a:effectLst/>
              </a:rPr>
              <a:t>which was at Jerusalem; and they were all scattered throughout the regions of Judea and Samaria, except the apostles.”</a:t>
            </a:r>
          </a:p>
          <a:p>
            <a:endParaRPr lang="en-US" dirty="0" smtClean="0">
              <a:effectLst/>
            </a:endParaRPr>
          </a:p>
          <a:p>
            <a:r>
              <a:rPr lang="en-US" b="1" dirty="0" smtClean="0">
                <a:effectLst/>
              </a:rPr>
              <a:t>(Acts 8:3), </a:t>
            </a:r>
            <a:r>
              <a:rPr lang="en-US" i="1" dirty="0" smtClean="0">
                <a:effectLst/>
              </a:rPr>
              <a:t>“As for Saul, </a:t>
            </a:r>
            <a:r>
              <a:rPr lang="en-US" i="1" u="sng" dirty="0" smtClean="0">
                <a:effectLst/>
              </a:rPr>
              <a:t>he made havoc of the church</a:t>
            </a:r>
            <a:r>
              <a:rPr lang="en-US" i="1" dirty="0" smtClean="0">
                <a:effectLst/>
              </a:rPr>
              <a:t>, entering every house, and dragging off men and women, committing them to prison.”</a:t>
            </a:r>
          </a:p>
          <a:p>
            <a:endParaRPr lang="en-US" dirty="0" smtClean="0">
              <a:effectLst/>
            </a:endParaRPr>
          </a:p>
          <a:p>
            <a:r>
              <a:rPr lang="en-US" b="1" dirty="0" smtClean="0">
                <a:effectLst/>
              </a:rPr>
              <a:t>(Acts 9:2),</a:t>
            </a:r>
            <a:r>
              <a:rPr lang="en-US" b="1" baseline="0" dirty="0" smtClean="0">
                <a:effectLst/>
              </a:rPr>
              <a:t> </a:t>
            </a:r>
            <a:r>
              <a:rPr lang="en-US" i="1" baseline="0" dirty="0" smtClean="0">
                <a:effectLst/>
              </a:rPr>
              <a:t>“and asked letters from him to the synagogues of Damascus, so that </a:t>
            </a:r>
            <a:r>
              <a:rPr lang="en-US" i="1" u="sng" baseline="0" dirty="0" smtClean="0">
                <a:effectLst/>
              </a:rPr>
              <a:t>if he found any who were of the Way</a:t>
            </a:r>
            <a:r>
              <a:rPr lang="en-US" i="1" baseline="0" dirty="0" smtClean="0">
                <a:effectLst/>
              </a:rPr>
              <a:t>, whether men or women, he might bring them bound to Jerusalem.”</a:t>
            </a:r>
          </a:p>
          <a:p>
            <a:endParaRPr lang="en-US" baseline="0" dirty="0" smtClean="0">
              <a:effectLst/>
            </a:endParaRPr>
          </a:p>
          <a:p>
            <a:r>
              <a:rPr lang="en-US" b="1" baseline="0" dirty="0" smtClean="0">
                <a:effectLst/>
              </a:rPr>
              <a:t>(Acts 9:4-5), </a:t>
            </a:r>
            <a:r>
              <a:rPr lang="en-US" baseline="0" dirty="0" smtClean="0">
                <a:effectLst/>
              </a:rPr>
              <a:t>“</a:t>
            </a:r>
            <a:r>
              <a:rPr lang="en-US" i="1" baseline="0" dirty="0" smtClean="0">
                <a:effectLst/>
              </a:rPr>
              <a:t>Then he fell to the ground, and heard a voice saying to him, " Saul, Saul, why are you persecuting Me?“ </a:t>
            </a:r>
            <a:r>
              <a:rPr lang="en-US" i="1" baseline="30000" dirty="0" smtClean="0">
                <a:effectLst/>
              </a:rPr>
              <a:t>5</a:t>
            </a:r>
            <a:r>
              <a:rPr lang="en-US" i="1" baseline="0" dirty="0" smtClean="0">
                <a:effectLst/>
              </a:rPr>
              <a:t> And he said, "Who are You, Lord?“ Then the Lord said, " </a:t>
            </a:r>
            <a:r>
              <a:rPr lang="en-US" i="1" u="sng" baseline="0" dirty="0" smtClean="0">
                <a:effectLst/>
              </a:rPr>
              <a:t>I am Jesus, whom you are persecuting</a:t>
            </a:r>
            <a:r>
              <a:rPr lang="en-US" i="1" baseline="0" dirty="0" smtClean="0">
                <a:effectLst/>
              </a:rPr>
              <a:t>. It is hard for you to kick against the goads."</a:t>
            </a:r>
            <a:endParaRPr lang="en-US" i="1" dirty="0"/>
          </a:p>
        </p:txBody>
      </p:sp>
      <p:sp>
        <p:nvSpPr>
          <p:cNvPr id="4" name="Slide Number Placeholder 3"/>
          <p:cNvSpPr>
            <a:spLocks noGrp="1"/>
          </p:cNvSpPr>
          <p:nvPr>
            <p:ph type="sldNum" sz="quarter" idx="10"/>
          </p:nvPr>
        </p:nvSpPr>
        <p:spPr/>
        <p:txBody>
          <a:bodyPr/>
          <a:lstStyle/>
          <a:p>
            <a:fld id="{2F6310C5-5093-41C4-87D9-B001BDAB2530}" type="slidenum">
              <a:rPr lang="en-US" smtClean="0"/>
              <a:t>5</a:t>
            </a:fld>
            <a:endParaRPr lang="en-US"/>
          </a:p>
        </p:txBody>
      </p:sp>
    </p:spTree>
    <p:extLst>
      <p:ext uri="{BB962C8B-B14F-4D97-AF65-F5344CB8AC3E}">
        <p14:creationId xmlns:p14="http://schemas.microsoft.com/office/powerpoint/2010/main" val="42783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 Corinthians</a:t>
            </a:r>
            <a:r>
              <a:rPr lang="en-US" sz="1200" b="1" kern="1200" baseline="0" dirty="0" smtClean="0">
                <a:solidFill>
                  <a:schemeClr val="tx1"/>
                </a:solidFill>
                <a:effectLst/>
                <a:latin typeface="+mn-lt"/>
                <a:ea typeface="+mn-ea"/>
                <a:cs typeface="+mn-cs"/>
              </a:rPr>
              <a:t> 4:3-4), </a:t>
            </a:r>
            <a:r>
              <a:rPr lang="en-US" sz="1200" i="1" kern="1200" baseline="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But even if our gospel is veiled, it is veiled to those who are perishing, </a:t>
            </a:r>
            <a:r>
              <a:rPr lang="en-US" sz="1200" i="1" kern="1200" baseline="30000" dirty="0" smtClean="0">
                <a:solidFill>
                  <a:schemeClr val="tx1"/>
                </a:solidFill>
                <a:effectLst/>
                <a:latin typeface="+mn-lt"/>
                <a:ea typeface="+mn-ea"/>
                <a:cs typeface="+mn-cs"/>
              </a:rPr>
              <a:t>4</a:t>
            </a:r>
            <a:r>
              <a:rPr lang="en-US" sz="1200" i="1" kern="1200" dirty="0" smtClean="0">
                <a:solidFill>
                  <a:schemeClr val="tx1"/>
                </a:solidFill>
                <a:effectLst/>
                <a:latin typeface="+mn-lt"/>
                <a:ea typeface="+mn-ea"/>
                <a:cs typeface="+mn-cs"/>
              </a:rPr>
              <a:t> whose minds the god of this age has blinded, who do not believe, lest the light of the gospel of the glory of Christ, who is the image of God, should shine on them.”</a:t>
            </a:r>
          </a:p>
        </p:txBody>
      </p:sp>
      <p:sp>
        <p:nvSpPr>
          <p:cNvPr id="4" name="Slide Number Placeholder 3"/>
          <p:cNvSpPr>
            <a:spLocks noGrp="1"/>
          </p:cNvSpPr>
          <p:nvPr>
            <p:ph type="sldNum" sz="quarter" idx="10"/>
          </p:nvPr>
        </p:nvSpPr>
        <p:spPr/>
        <p:txBody>
          <a:bodyPr/>
          <a:lstStyle/>
          <a:p>
            <a:fld id="{2F6310C5-5093-41C4-87D9-B001BDAB2530}" type="slidenum">
              <a:rPr lang="en-US" smtClean="0"/>
              <a:t>6</a:t>
            </a:fld>
            <a:endParaRPr lang="en-US"/>
          </a:p>
        </p:txBody>
      </p:sp>
    </p:spTree>
    <p:extLst>
      <p:ext uri="{BB962C8B-B14F-4D97-AF65-F5344CB8AC3E}">
        <p14:creationId xmlns:p14="http://schemas.microsoft.com/office/powerpoint/2010/main" val="224556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9DC87F-3AE2-4B83-A8AF-FC1910F09B58}"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292171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9DC87F-3AE2-4B83-A8AF-FC1910F09B58}"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1090837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9DC87F-3AE2-4B83-A8AF-FC1910F09B58}"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106612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9DC87F-3AE2-4B83-A8AF-FC1910F09B58}"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223520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9DC87F-3AE2-4B83-A8AF-FC1910F09B58}"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417583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9DC87F-3AE2-4B83-A8AF-FC1910F09B58}"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262223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9DC87F-3AE2-4B83-A8AF-FC1910F09B58}"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391353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DC87F-3AE2-4B83-A8AF-FC1910F09B58}"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76551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DC87F-3AE2-4B83-A8AF-FC1910F09B58}"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33645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DC87F-3AE2-4B83-A8AF-FC1910F09B58}"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423429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DC87F-3AE2-4B83-A8AF-FC1910F09B58}"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26F01-2DDC-4EB3-BF80-DC55864BD0B9}" type="slidenum">
              <a:rPr lang="en-US" smtClean="0"/>
              <a:t>‹#›</a:t>
            </a:fld>
            <a:endParaRPr lang="en-US"/>
          </a:p>
        </p:txBody>
      </p:sp>
    </p:spTree>
    <p:extLst>
      <p:ext uri="{BB962C8B-B14F-4D97-AF65-F5344CB8AC3E}">
        <p14:creationId xmlns:p14="http://schemas.microsoft.com/office/powerpoint/2010/main" val="26911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DC87F-3AE2-4B83-A8AF-FC1910F09B58}" type="datetimeFigureOut">
              <a:rPr lang="en-US" smtClean="0"/>
              <a:t>10/16/2015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26F01-2DDC-4EB3-BF80-DC55864BD0B9}" type="slidenum">
              <a:rPr lang="en-US" smtClean="0"/>
              <a:t>‹#›</a:t>
            </a:fld>
            <a:endParaRPr lang="en-US"/>
          </a:p>
        </p:txBody>
      </p:sp>
    </p:spTree>
    <p:extLst>
      <p:ext uri="{BB962C8B-B14F-4D97-AF65-F5344CB8AC3E}">
        <p14:creationId xmlns:p14="http://schemas.microsoft.com/office/powerpoint/2010/main" val="2582155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330" y="991552"/>
            <a:ext cx="4343400" cy="3946208"/>
          </a:xfrm>
        </p:spPr>
        <p:txBody>
          <a:bodyPr anchor="t">
            <a:normAutofit/>
          </a:bodyPr>
          <a:lstStyle/>
          <a:p>
            <a:r>
              <a:rPr lang="en-US" dirty="0" smtClean="0">
                <a:latin typeface="Algerian" panose="04020705040A02060702" pitchFamily="82" charset="0"/>
              </a:rPr>
              <a:t>What Did Paul “See” While Blind?</a:t>
            </a:r>
            <a:endParaRPr lang="en-US" dirty="0">
              <a:latin typeface="Algerian" panose="04020705040A02060702" pitchFamily="82" charset="0"/>
            </a:endParaRPr>
          </a:p>
        </p:txBody>
      </p:sp>
      <p:sp>
        <p:nvSpPr>
          <p:cNvPr id="3" name="Subtitle 2"/>
          <p:cNvSpPr>
            <a:spLocks noGrp="1"/>
          </p:cNvSpPr>
          <p:nvPr>
            <p:ph type="subTitle" idx="1"/>
          </p:nvPr>
        </p:nvSpPr>
        <p:spPr>
          <a:xfrm>
            <a:off x="1325880" y="5097780"/>
            <a:ext cx="2400300" cy="754380"/>
          </a:xfrm>
        </p:spPr>
        <p:txBody>
          <a:bodyPr>
            <a:normAutofit/>
          </a:bodyPr>
          <a:lstStyle/>
          <a:p>
            <a:r>
              <a:rPr lang="en-US" sz="4000" dirty="0" smtClean="0"/>
              <a:t>Acts 9</a:t>
            </a:r>
            <a:endParaRPr lang="en-US" sz="4000" dirty="0"/>
          </a:p>
        </p:txBody>
      </p:sp>
      <p:pic>
        <p:nvPicPr>
          <p:cNvPr id="1026" name="Picture 2" descr="https://www.lds.org/bc/content/shared/content/images/gospel-library/manual/34188/p-099-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0" y="762952"/>
            <a:ext cx="3437890" cy="5249982"/>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411148"/>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70" y="296547"/>
            <a:ext cx="5223510" cy="777874"/>
          </a:xfrm>
        </p:spPr>
        <p:txBody>
          <a:bodyPr/>
          <a:lstStyle/>
          <a:p>
            <a:r>
              <a:rPr lang="en-US" dirty="0" smtClean="0">
                <a:latin typeface="Algerian" panose="04020705040A02060702" pitchFamily="82" charset="0"/>
              </a:rPr>
              <a:t>What Paul “Saw”</a:t>
            </a:r>
            <a:endParaRPr lang="en-US" dirty="0">
              <a:latin typeface="Algerian" panose="04020705040A02060702" pitchFamily="82" charset="0"/>
            </a:endParaRPr>
          </a:p>
        </p:txBody>
      </p:sp>
      <p:sp>
        <p:nvSpPr>
          <p:cNvPr id="3" name="Content Placeholder 2"/>
          <p:cNvSpPr>
            <a:spLocks noGrp="1"/>
          </p:cNvSpPr>
          <p:nvPr>
            <p:ph idx="1"/>
          </p:nvPr>
        </p:nvSpPr>
        <p:spPr>
          <a:xfrm>
            <a:off x="468630" y="1368424"/>
            <a:ext cx="8149590" cy="5329556"/>
          </a:xfrm>
        </p:spPr>
        <p:txBody>
          <a:bodyPr>
            <a:normAutofit/>
          </a:bodyPr>
          <a:lstStyle/>
          <a:p>
            <a:pPr marL="296863" indent="-296863"/>
            <a:r>
              <a:rPr lang="en-US" sz="3600" b="1" dirty="0" smtClean="0"/>
              <a:t>Though sincere, he was                   sincerely wrong! </a:t>
            </a:r>
            <a:r>
              <a:rPr lang="en-US" sz="3600" dirty="0" smtClean="0"/>
              <a:t>(cf. Acts 26:9)</a:t>
            </a:r>
          </a:p>
        </p:txBody>
      </p:sp>
      <p:pic>
        <p:nvPicPr>
          <p:cNvPr id="4" name="Picture 2" descr="https://www.lds.org/bc/content/shared/content/images/gospel-library/manual/34188/p-099-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180" y="433708"/>
            <a:ext cx="1531619" cy="2338926"/>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46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70" y="296547"/>
            <a:ext cx="5223510" cy="777874"/>
          </a:xfrm>
        </p:spPr>
        <p:txBody>
          <a:bodyPr/>
          <a:lstStyle/>
          <a:p>
            <a:r>
              <a:rPr lang="en-US" dirty="0" smtClean="0">
                <a:latin typeface="Algerian" panose="04020705040A02060702" pitchFamily="82" charset="0"/>
              </a:rPr>
              <a:t>What Paul “Saw”</a:t>
            </a:r>
            <a:endParaRPr lang="en-US" dirty="0">
              <a:latin typeface="Algerian" panose="04020705040A02060702" pitchFamily="82" charset="0"/>
            </a:endParaRPr>
          </a:p>
        </p:txBody>
      </p:sp>
      <p:sp>
        <p:nvSpPr>
          <p:cNvPr id="3" name="Content Placeholder 2"/>
          <p:cNvSpPr>
            <a:spLocks noGrp="1"/>
          </p:cNvSpPr>
          <p:nvPr>
            <p:ph idx="1"/>
          </p:nvPr>
        </p:nvSpPr>
        <p:spPr>
          <a:xfrm>
            <a:off x="468630" y="1368424"/>
            <a:ext cx="8149590" cy="5329556"/>
          </a:xfrm>
        </p:spPr>
        <p:txBody>
          <a:bodyPr>
            <a:normAutofit/>
          </a:bodyPr>
          <a:lstStyle/>
          <a:p>
            <a:pPr marL="296863" indent="-296863"/>
            <a:r>
              <a:rPr lang="en-US" sz="3600" b="1" dirty="0" smtClean="0"/>
              <a:t>Though sincere, he was                   sincerely wrong! </a:t>
            </a:r>
            <a:r>
              <a:rPr lang="en-US" sz="3600" dirty="0" smtClean="0"/>
              <a:t>(cf. Acts 26:9)</a:t>
            </a:r>
          </a:p>
          <a:p>
            <a:pPr marL="296863" indent="-296863"/>
            <a:r>
              <a:rPr lang="en-US" sz="3600" b="1" dirty="0" smtClean="0"/>
              <a:t>Man is not left to choose his                        own path to heaven! </a:t>
            </a:r>
            <a:r>
              <a:rPr lang="en-US" sz="3600" dirty="0" smtClean="0"/>
              <a:t>(cf. Matthew 7:13-14)</a:t>
            </a:r>
          </a:p>
        </p:txBody>
      </p:sp>
      <p:pic>
        <p:nvPicPr>
          <p:cNvPr id="4" name="Picture 2" descr="https://www.lds.org/bc/content/shared/content/images/gospel-library/manual/34188/p-099-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180" y="433708"/>
            <a:ext cx="1531619" cy="2338926"/>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06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70" y="296547"/>
            <a:ext cx="5223510" cy="777874"/>
          </a:xfrm>
        </p:spPr>
        <p:txBody>
          <a:bodyPr/>
          <a:lstStyle/>
          <a:p>
            <a:r>
              <a:rPr lang="en-US" dirty="0" smtClean="0">
                <a:latin typeface="Algerian" panose="04020705040A02060702" pitchFamily="82" charset="0"/>
              </a:rPr>
              <a:t>What Paul “Saw”</a:t>
            </a:r>
            <a:endParaRPr lang="en-US" dirty="0">
              <a:latin typeface="Algerian" panose="04020705040A02060702" pitchFamily="82" charset="0"/>
            </a:endParaRPr>
          </a:p>
        </p:txBody>
      </p:sp>
      <p:sp>
        <p:nvSpPr>
          <p:cNvPr id="3" name="Content Placeholder 2"/>
          <p:cNvSpPr>
            <a:spLocks noGrp="1"/>
          </p:cNvSpPr>
          <p:nvPr>
            <p:ph idx="1"/>
          </p:nvPr>
        </p:nvSpPr>
        <p:spPr>
          <a:xfrm>
            <a:off x="468630" y="1368424"/>
            <a:ext cx="8149590" cy="5329556"/>
          </a:xfrm>
        </p:spPr>
        <p:txBody>
          <a:bodyPr>
            <a:normAutofit/>
          </a:bodyPr>
          <a:lstStyle/>
          <a:p>
            <a:pPr marL="296863" indent="-296863"/>
            <a:r>
              <a:rPr lang="en-US" sz="3600" b="1" dirty="0" smtClean="0"/>
              <a:t>Though sincere, he was                   sincerely wrong! </a:t>
            </a:r>
            <a:r>
              <a:rPr lang="en-US" sz="3600" dirty="0" smtClean="0"/>
              <a:t>(cf. Acts 26:9)</a:t>
            </a:r>
          </a:p>
          <a:p>
            <a:pPr marL="296863" indent="-296863"/>
            <a:r>
              <a:rPr lang="en-US" sz="3600" b="1" dirty="0" smtClean="0"/>
              <a:t>Man is not left to choose his                        own path to heaven! </a:t>
            </a:r>
            <a:r>
              <a:rPr lang="en-US" sz="3600" dirty="0" smtClean="0"/>
              <a:t>(cf. Matthew 7:13-14)</a:t>
            </a:r>
          </a:p>
          <a:p>
            <a:pPr marL="296863" indent="-296863"/>
            <a:r>
              <a:rPr lang="en-US" sz="3600" b="1" dirty="0" smtClean="0"/>
              <a:t>His faith in Christ alone was not enough to save him </a:t>
            </a:r>
            <a:r>
              <a:rPr lang="en-US" sz="3600" dirty="0" smtClean="0"/>
              <a:t>(cf. Acts 22:16)</a:t>
            </a:r>
          </a:p>
        </p:txBody>
      </p:sp>
      <p:pic>
        <p:nvPicPr>
          <p:cNvPr id="4" name="Picture 2" descr="https://www.lds.org/bc/content/shared/content/images/gospel-library/manual/34188/p-099-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180" y="433708"/>
            <a:ext cx="1531619" cy="2338926"/>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67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70" y="296547"/>
            <a:ext cx="5223510" cy="777874"/>
          </a:xfrm>
        </p:spPr>
        <p:txBody>
          <a:bodyPr/>
          <a:lstStyle/>
          <a:p>
            <a:r>
              <a:rPr lang="en-US" dirty="0" smtClean="0">
                <a:latin typeface="Algerian" panose="04020705040A02060702" pitchFamily="82" charset="0"/>
              </a:rPr>
              <a:t>What Paul “Saw”</a:t>
            </a:r>
            <a:endParaRPr lang="en-US" dirty="0">
              <a:latin typeface="Algerian" panose="04020705040A02060702" pitchFamily="82" charset="0"/>
            </a:endParaRPr>
          </a:p>
        </p:txBody>
      </p:sp>
      <p:sp>
        <p:nvSpPr>
          <p:cNvPr id="3" name="Content Placeholder 2"/>
          <p:cNvSpPr>
            <a:spLocks noGrp="1"/>
          </p:cNvSpPr>
          <p:nvPr>
            <p:ph idx="1"/>
          </p:nvPr>
        </p:nvSpPr>
        <p:spPr>
          <a:xfrm>
            <a:off x="468630" y="1368424"/>
            <a:ext cx="8149590" cy="5329556"/>
          </a:xfrm>
        </p:spPr>
        <p:txBody>
          <a:bodyPr>
            <a:normAutofit/>
          </a:bodyPr>
          <a:lstStyle/>
          <a:p>
            <a:pPr marL="296863" indent="-296863"/>
            <a:r>
              <a:rPr lang="en-US" sz="3600" b="1" dirty="0" smtClean="0"/>
              <a:t>Though sincere, he was                   sincerely wrong! </a:t>
            </a:r>
            <a:r>
              <a:rPr lang="en-US" sz="3600" dirty="0" smtClean="0"/>
              <a:t>(cf. Acts 26:9)</a:t>
            </a:r>
          </a:p>
          <a:p>
            <a:pPr marL="296863" indent="-296863"/>
            <a:r>
              <a:rPr lang="en-US" sz="3600" b="1" dirty="0" smtClean="0"/>
              <a:t>Man is not left to choose his                        own path to heaven! </a:t>
            </a:r>
            <a:r>
              <a:rPr lang="en-US" sz="3600" dirty="0" smtClean="0"/>
              <a:t>(cf. Matthew 7:13-14)</a:t>
            </a:r>
          </a:p>
          <a:p>
            <a:pPr marL="296863" indent="-296863"/>
            <a:r>
              <a:rPr lang="en-US" sz="3600" b="1" dirty="0" smtClean="0"/>
              <a:t>His faith in Christ alone was not enough to save him </a:t>
            </a:r>
            <a:r>
              <a:rPr lang="en-US" sz="3600" dirty="0" smtClean="0"/>
              <a:t>(cf. Acts 22:16)</a:t>
            </a:r>
          </a:p>
          <a:p>
            <a:pPr marL="296863" indent="-296863"/>
            <a:r>
              <a:rPr lang="en-US" sz="3600" b="1" dirty="0" smtClean="0"/>
              <a:t>You can’t separate Christ from His church </a:t>
            </a:r>
            <a:r>
              <a:rPr lang="en-US" sz="3600" dirty="0" smtClean="0"/>
              <a:t>(cf. Acts 8:1,3; 9:2,4-5)</a:t>
            </a:r>
            <a:endParaRPr lang="en-US" sz="3600" dirty="0"/>
          </a:p>
        </p:txBody>
      </p:sp>
      <p:pic>
        <p:nvPicPr>
          <p:cNvPr id="4" name="Picture 2" descr="https://www.lds.org/bc/content/shared/content/images/gospel-library/manual/34188/p-099-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180" y="433708"/>
            <a:ext cx="1531619" cy="2338926"/>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05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330" y="991552"/>
            <a:ext cx="4343400" cy="1042988"/>
          </a:xfrm>
        </p:spPr>
        <p:txBody>
          <a:bodyPr anchor="t">
            <a:normAutofit/>
          </a:bodyPr>
          <a:lstStyle/>
          <a:p>
            <a:r>
              <a:rPr lang="en-US" sz="5400" dirty="0" smtClean="0">
                <a:latin typeface="Algerian" panose="04020705040A02060702" pitchFamily="82" charset="0"/>
              </a:rPr>
              <a:t>Conclusion</a:t>
            </a:r>
            <a:endParaRPr lang="en-US" sz="5400" dirty="0">
              <a:latin typeface="Algerian" panose="04020705040A02060702" pitchFamily="82" charset="0"/>
            </a:endParaRPr>
          </a:p>
        </p:txBody>
      </p:sp>
      <p:sp>
        <p:nvSpPr>
          <p:cNvPr id="3" name="Subtitle 2"/>
          <p:cNvSpPr>
            <a:spLocks noGrp="1"/>
          </p:cNvSpPr>
          <p:nvPr>
            <p:ph type="subTitle" idx="1"/>
          </p:nvPr>
        </p:nvSpPr>
        <p:spPr>
          <a:xfrm>
            <a:off x="662940" y="2194560"/>
            <a:ext cx="3726180" cy="4046220"/>
          </a:xfrm>
        </p:spPr>
        <p:txBody>
          <a:bodyPr>
            <a:normAutofit lnSpcReduction="10000"/>
          </a:bodyPr>
          <a:lstStyle/>
          <a:p>
            <a:r>
              <a:rPr lang="en-US" sz="4000" dirty="0" smtClean="0"/>
              <a:t>Beware, lest you be “blind” to the truth of God!</a:t>
            </a:r>
          </a:p>
          <a:p>
            <a:endParaRPr lang="en-US" sz="4000" dirty="0"/>
          </a:p>
          <a:p>
            <a:r>
              <a:rPr lang="en-US" sz="3200" dirty="0" smtClean="0"/>
              <a:t>Second</a:t>
            </a:r>
          </a:p>
          <a:p>
            <a:r>
              <a:rPr lang="en-US" sz="4000" dirty="0" smtClean="0"/>
              <a:t>Corinthians</a:t>
            </a:r>
            <a:br>
              <a:rPr lang="en-US" sz="4000" dirty="0" smtClean="0"/>
            </a:br>
            <a:r>
              <a:rPr lang="en-US" sz="4000" dirty="0" smtClean="0"/>
              <a:t>4:3-4</a:t>
            </a:r>
            <a:endParaRPr lang="en-US" sz="4000" dirty="0"/>
          </a:p>
        </p:txBody>
      </p:sp>
      <p:pic>
        <p:nvPicPr>
          <p:cNvPr id="1026" name="Picture 2" descr="https://www.lds.org/bc/content/shared/content/images/gospel-library/manual/34188/p-099-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0" y="762952"/>
            <a:ext cx="3437890" cy="5249982"/>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897537"/>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674</Words>
  <Application>Microsoft Office PowerPoint</Application>
  <PresentationFormat>On-screen Show (4:3)</PresentationFormat>
  <Paragraphs>52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Algerian</vt:lpstr>
      <vt:lpstr>Arial</vt:lpstr>
      <vt:lpstr>Calibri</vt:lpstr>
      <vt:lpstr>Calibri Light</vt:lpstr>
      <vt:lpstr>Office Theme</vt:lpstr>
      <vt:lpstr>What Did Paul “See” While Blind?</vt:lpstr>
      <vt:lpstr>What Paul “Saw”</vt:lpstr>
      <vt:lpstr>What Paul “Saw”</vt:lpstr>
      <vt:lpstr>What Paul “Saw”</vt:lpstr>
      <vt:lpstr>What Paul “Saw”</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Did Paul “See” While Blind?</dc:title>
  <dc:creator>Stan Cox</dc:creator>
  <cp:lastModifiedBy>Stan Cox</cp:lastModifiedBy>
  <cp:revision>4</cp:revision>
  <dcterms:created xsi:type="dcterms:W3CDTF">2015-10-16T20:15:29Z</dcterms:created>
  <dcterms:modified xsi:type="dcterms:W3CDTF">2015-10-16T20:55:19Z</dcterms:modified>
</cp:coreProperties>
</file>